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0" r:id="rId3"/>
    <p:sldId id="268" r:id="rId4"/>
    <p:sldId id="257" r:id="rId5"/>
    <p:sldId id="262" r:id="rId6"/>
    <p:sldId id="261" r:id="rId7"/>
    <p:sldId id="263" r:id="rId8"/>
    <p:sldId id="264" r:id="rId9"/>
    <p:sldId id="265" r:id="rId10"/>
    <p:sldId id="266" r:id="rId11"/>
    <p:sldId id="267" r:id="rId12"/>
    <p:sldId id="269" r:id="rId13"/>
    <p:sldId id="258" r:id="rId14"/>
    <p:sldId id="271" r:id="rId15"/>
    <p:sldId id="270" r:id="rId16"/>
    <p:sldId id="259" r:id="rId1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2" autoAdjust="0"/>
    <p:restoredTop sz="94660"/>
  </p:normalViewPr>
  <p:slideViewPr>
    <p:cSldViewPr>
      <p:cViewPr>
        <p:scale>
          <a:sx n="72" d="100"/>
          <a:sy n="72" d="100"/>
        </p:scale>
        <p:origin x="-1266" y="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ous-titr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p:txBody>
          <a:bodyPr/>
          <a:lstStyle/>
          <a:p>
            <a:fld id="{97CA4579-0E32-440D-AA18-ECBC67E14EC3}" type="datetimeFigureOut">
              <a:rPr lang="fr-FR" smtClean="0"/>
              <a:pPr/>
              <a:t>24/05/2011</a:t>
            </a:fld>
            <a:endParaRPr lang="fr-FR"/>
          </a:p>
        </p:txBody>
      </p:sp>
      <p:sp>
        <p:nvSpPr>
          <p:cNvPr id="17" name="Espace réservé du pied de page 16"/>
          <p:cNvSpPr>
            <a:spLocks noGrp="1"/>
          </p:cNvSpPr>
          <p:nvPr>
            <p:ph type="ftr" sz="quarter" idx="11"/>
          </p:nvPr>
        </p:nvSpPr>
        <p:spPr/>
        <p:txBody>
          <a:bodyPr/>
          <a:lstStyle/>
          <a:p>
            <a:endParaRPr lang="fr-FR"/>
          </a:p>
        </p:txBody>
      </p:sp>
      <p:sp>
        <p:nvSpPr>
          <p:cNvPr id="7" name="Connecteur droit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Ellipse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Ellipse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Espace réservé du numéro de diapositive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E15D7AB-25CB-48B6-8739-44AA52FFC370}" type="slidenum">
              <a:rPr lang="fr-FR" smtClean="0"/>
              <a:pPr/>
              <a:t>‹N°›</a:t>
            </a:fld>
            <a:endParaRPr lang="fr-FR"/>
          </a:p>
        </p:txBody>
      </p:sp>
      <p:sp>
        <p:nvSpPr>
          <p:cNvPr id="8" name="Titr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fr-FR" smtClean="0"/>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97CA4579-0E32-440D-AA18-ECBC67E14EC3}" type="datetimeFigureOut">
              <a:rPr lang="fr-FR" smtClean="0"/>
              <a:pPr/>
              <a:t>24/05/2011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E15D7AB-25CB-48B6-8739-44AA52FFC370}" type="slidenum">
              <a:rPr lang="fr-FR" smtClean="0"/>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Connecteur droit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Ellipse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lipse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Espace réservé du numéro de diapositive 5"/>
          <p:cNvSpPr>
            <a:spLocks noGrp="1"/>
          </p:cNvSpPr>
          <p:nvPr>
            <p:ph type="sldNum" sz="quarter" idx="12"/>
          </p:nvPr>
        </p:nvSpPr>
        <p:spPr>
          <a:xfrm>
            <a:off x="6915912" y="3009901"/>
            <a:ext cx="457200" cy="441325"/>
          </a:xfrm>
        </p:spPr>
        <p:txBody>
          <a:bodyPr/>
          <a:lstStyle/>
          <a:p>
            <a:fld id="{2E15D7AB-25CB-48B6-8739-44AA52FFC370}" type="slidenum">
              <a:rPr lang="fr-FR" smtClean="0"/>
              <a:pPr/>
              <a:t>‹N°›</a:t>
            </a:fld>
            <a:endParaRPr lang="fr-FR"/>
          </a:p>
        </p:txBody>
      </p:sp>
      <p:sp>
        <p:nvSpPr>
          <p:cNvPr id="3" name="Espace réservé du texte vertical 2"/>
          <p:cNvSpPr>
            <a:spLocks noGrp="1"/>
          </p:cNvSpPr>
          <p:nvPr>
            <p:ph type="body" orient="vert" idx="1"/>
          </p:nvPr>
        </p:nvSpPr>
        <p:spPr>
          <a:xfrm>
            <a:off x="304800" y="304800"/>
            <a:ext cx="6553200" cy="5821366"/>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97CA4579-0E32-440D-AA18-ECBC67E14EC3}" type="datetimeFigureOut">
              <a:rPr lang="fr-FR" smtClean="0"/>
              <a:pPr/>
              <a:t>24/05/2011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2" name="Titre vertical 1"/>
          <p:cNvSpPr>
            <a:spLocks noGrp="1"/>
          </p:cNvSpPr>
          <p:nvPr>
            <p:ph type="title" orient="vert"/>
          </p:nvPr>
        </p:nvSpPr>
        <p:spPr>
          <a:xfrm>
            <a:off x="7391400" y="304801"/>
            <a:ext cx="1447800" cy="5851525"/>
          </a:xfrm>
        </p:spPr>
        <p:txBody>
          <a:bodyPr vert="eaVert"/>
          <a:lstStyle/>
          <a:p>
            <a:r>
              <a:rPr kumimoji="0" lang="fr-FR" smtClean="0"/>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3">
                    <a:shade val="75000"/>
                  </a:schemeClr>
                </a:solidFill>
              </a:defRPr>
            </a:lvl1pPr>
          </a:lstStyle>
          <a:p>
            <a:r>
              <a:rPr kumimoji="0" lang="fr-FR" smtClean="0"/>
              <a:t>Cliquez pour modifier le style du titre</a:t>
            </a:r>
            <a:endParaRPr kumimoji="0" lang="en-US"/>
          </a:p>
        </p:txBody>
      </p:sp>
      <p:sp>
        <p:nvSpPr>
          <p:cNvPr id="4" name="Espace réservé de la date 3"/>
          <p:cNvSpPr>
            <a:spLocks noGrp="1"/>
          </p:cNvSpPr>
          <p:nvPr>
            <p:ph type="dt" sz="half" idx="10"/>
          </p:nvPr>
        </p:nvSpPr>
        <p:spPr/>
        <p:txBody>
          <a:bodyPr/>
          <a:lstStyle/>
          <a:p>
            <a:fld id="{97CA4579-0E32-440D-AA18-ECBC67E14EC3}" type="datetimeFigureOut">
              <a:rPr lang="fr-FR" smtClean="0"/>
              <a:pPr/>
              <a:t>24/05/2011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a:xfrm>
            <a:off x="4361688" y="1026372"/>
            <a:ext cx="457200" cy="441325"/>
          </a:xfrm>
        </p:spPr>
        <p:txBody>
          <a:bodyPr/>
          <a:lstStyle/>
          <a:p>
            <a:fld id="{2E15D7AB-25CB-48B6-8739-44AA52FFC370}" type="slidenum">
              <a:rPr lang="fr-FR" smtClean="0"/>
              <a:pPr/>
              <a:t>‹N°›</a:t>
            </a:fld>
            <a:endParaRPr lang="fr-FR"/>
          </a:p>
        </p:txBody>
      </p:sp>
      <p:sp>
        <p:nvSpPr>
          <p:cNvPr id="8" name="Espace réservé du contenu 7"/>
          <p:cNvSpPr>
            <a:spLocks noGrp="1"/>
          </p:cNvSpPr>
          <p:nvPr>
            <p:ph sz="quarter" idx="1"/>
          </p:nvPr>
        </p:nvSpPr>
        <p:spPr>
          <a:xfrm>
            <a:off x="301752" y="1527048"/>
            <a:ext cx="850392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Espace réservé du texte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Espace réservé du pied de page 4"/>
          <p:cNvSpPr>
            <a:spLocks noGrp="1"/>
          </p:cNvSpPr>
          <p:nvPr>
            <p:ph type="ftr" sz="quarter" idx="11"/>
          </p:nvPr>
        </p:nvSpPr>
        <p:spPr/>
        <p:txBody>
          <a:bodyPr/>
          <a:lstStyle/>
          <a:p>
            <a:endParaRPr lang="fr-FR"/>
          </a:p>
        </p:txBody>
      </p:sp>
      <p:sp>
        <p:nvSpPr>
          <p:cNvPr id="4" name="Espace réservé de la date 3"/>
          <p:cNvSpPr>
            <a:spLocks noGrp="1"/>
          </p:cNvSpPr>
          <p:nvPr>
            <p:ph type="dt" sz="half" idx="10"/>
          </p:nvPr>
        </p:nvSpPr>
        <p:spPr/>
        <p:txBody>
          <a:bodyPr/>
          <a:lstStyle/>
          <a:p>
            <a:fld id="{97CA4579-0E32-440D-AA18-ECBC67E14EC3}" type="datetimeFigureOut">
              <a:rPr lang="fr-FR" smtClean="0"/>
              <a:pPr/>
              <a:t>24/05/2011</a:t>
            </a:fld>
            <a:endParaRPr lang="fr-FR"/>
          </a:p>
        </p:txBody>
      </p:sp>
      <p:sp>
        <p:nvSpPr>
          <p:cNvPr id="8" name="Connecteur droit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Ellipse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lipse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Espace réservé du numéro de diapositive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E15D7AB-25CB-48B6-8739-44AA52FFC370}" type="slidenum">
              <a:rPr lang="fr-FR" smtClean="0"/>
              <a:pPr/>
              <a:t>‹N°›</a:t>
            </a:fld>
            <a:endParaRPr lang="fr-FR"/>
          </a:p>
        </p:txBody>
      </p:sp>
      <p:sp>
        <p:nvSpPr>
          <p:cNvPr id="2" name="Titr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fr-FR" smtClean="0"/>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301752" y="228600"/>
            <a:ext cx="8534400" cy="758952"/>
          </a:xfrm>
        </p:spPr>
        <p:txBody>
          <a:bodyPr/>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a:xfrm>
            <a:off x="5791200" y="6409944"/>
            <a:ext cx="3044952" cy="365760"/>
          </a:xfrm>
        </p:spPr>
        <p:txBody>
          <a:bodyPr/>
          <a:lstStyle/>
          <a:p>
            <a:fld id="{97CA4579-0E32-440D-AA18-ECBC67E14EC3}" type="datetimeFigureOut">
              <a:rPr lang="fr-FR" smtClean="0"/>
              <a:pPr/>
              <a:t>24/05/2011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E15D7AB-25CB-48B6-8739-44AA52FFC370}" type="slidenum">
              <a:rPr lang="fr-FR" smtClean="0"/>
              <a:pPr/>
              <a:t>‹N°›</a:t>
            </a:fld>
            <a:endParaRPr lang="fr-FR"/>
          </a:p>
        </p:txBody>
      </p:sp>
      <p:sp>
        <p:nvSpPr>
          <p:cNvPr id="8" name="Connecteur droit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Espace réservé du contenu 9"/>
          <p:cNvSpPr>
            <a:spLocks noGrp="1"/>
          </p:cNvSpPr>
          <p:nvPr>
            <p:ph sz="half" idx="1"/>
          </p:nvPr>
        </p:nvSpPr>
        <p:spPr>
          <a:xfrm>
            <a:off x="301752" y="1371600"/>
            <a:ext cx="4038600" cy="4681728"/>
          </a:xfrm>
        </p:spPr>
        <p:txBody>
          <a:bodyPr/>
          <a:lstStyle>
            <a:lvl1pPr>
              <a:defRPr sz="2500"/>
            </a:lvl1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2" name="Espace réservé du contenu 11"/>
          <p:cNvSpPr>
            <a:spLocks noGrp="1"/>
          </p:cNvSpPr>
          <p:nvPr>
            <p:ph sz="half" idx="2"/>
          </p:nvPr>
        </p:nvSpPr>
        <p:spPr>
          <a:xfrm>
            <a:off x="4800600" y="1371600"/>
            <a:ext cx="4038600" cy="4681728"/>
          </a:xfrm>
        </p:spPr>
        <p:txBody>
          <a:bodyPr/>
          <a:lstStyle>
            <a:lvl1pPr>
              <a:defRPr sz="2500"/>
            </a:lvl1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1">
        <a:schemeClr val="bg2"/>
      </p:bgRef>
    </p:bg>
    <p:spTree>
      <p:nvGrpSpPr>
        <p:cNvPr id="1" name=""/>
        <p:cNvGrpSpPr/>
        <p:nvPr/>
      </p:nvGrpSpPr>
      <p:grpSpPr>
        <a:xfrm>
          <a:off x="0" y="0"/>
          <a:ext cx="0" cy="0"/>
          <a:chOff x="0" y="0"/>
          <a:chExt cx="0" cy="0"/>
        </a:xfrm>
      </p:grpSpPr>
      <p:sp>
        <p:nvSpPr>
          <p:cNvPr id="10" name="Connecteur droit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Espace réservé du texte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7" name="Espace réservé de la date 6"/>
          <p:cNvSpPr>
            <a:spLocks noGrp="1"/>
          </p:cNvSpPr>
          <p:nvPr>
            <p:ph type="dt" sz="half" idx="10"/>
          </p:nvPr>
        </p:nvSpPr>
        <p:spPr/>
        <p:txBody>
          <a:bodyPr/>
          <a:lstStyle/>
          <a:p>
            <a:fld id="{97CA4579-0E32-440D-AA18-ECBC67E14EC3}" type="datetimeFigureOut">
              <a:rPr lang="fr-FR" smtClean="0"/>
              <a:pPr/>
              <a:t>24/05/2011</a:t>
            </a:fld>
            <a:endParaRPr lang="fr-FR"/>
          </a:p>
        </p:txBody>
      </p:sp>
      <p:sp>
        <p:nvSpPr>
          <p:cNvPr id="8" name="Espace réservé du pied de page 7"/>
          <p:cNvSpPr>
            <a:spLocks noGrp="1"/>
          </p:cNvSpPr>
          <p:nvPr>
            <p:ph type="ftr" sz="quarter" idx="11"/>
          </p:nvPr>
        </p:nvSpPr>
        <p:spPr>
          <a:xfrm>
            <a:off x="304800" y="6409944"/>
            <a:ext cx="3581400" cy="365760"/>
          </a:xfrm>
        </p:spPr>
        <p:txBody>
          <a:bodyPr/>
          <a:lstStyle/>
          <a:p>
            <a:endParaRPr lang="fr-FR"/>
          </a:p>
        </p:txBody>
      </p:sp>
      <p:sp>
        <p:nvSpPr>
          <p:cNvPr id="15" name="Connecteur droit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Espace réservé du contenu 23"/>
          <p:cNvSpPr>
            <a:spLocks noGrp="1"/>
          </p:cNvSpPr>
          <p:nvPr>
            <p:ph sz="quarter" idx="2"/>
          </p:nvPr>
        </p:nvSpPr>
        <p:spPr>
          <a:xfrm>
            <a:off x="301752" y="2471383"/>
            <a:ext cx="4041648" cy="3818404"/>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6" name="Espace réservé du contenu 25"/>
          <p:cNvSpPr>
            <a:spLocks noGrp="1"/>
          </p:cNvSpPr>
          <p:nvPr>
            <p:ph sz="quarter" idx="4"/>
          </p:nvPr>
        </p:nvSpPr>
        <p:spPr>
          <a:xfrm>
            <a:off x="4800600" y="2471383"/>
            <a:ext cx="4038600" cy="3822192"/>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5" name="Ellipse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Ellipse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Espace réservé du numéro de diapositive 8"/>
          <p:cNvSpPr>
            <a:spLocks noGrp="1"/>
          </p:cNvSpPr>
          <p:nvPr>
            <p:ph type="sldNum" sz="quarter" idx="12"/>
          </p:nvPr>
        </p:nvSpPr>
        <p:spPr>
          <a:xfrm>
            <a:off x="4343400" y="1042416"/>
            <a:ext cx="457200" cy="441325"/>
          </a:xfrm>
        </p:spPr>
        <p:txBody>
          <a:bodyPr/>
          <a:lstStyle>
            <a:lvl1pPr algn="ctr">
              <a:defRPr/>
            </a:lvl1pPr>
          </a:lstStyle>
          <a:p>
            <a:fld id="{2E15D7AB-25CB-48B6-8739-44AA52FFC370}" type="slidenum">
              <a:rPr lang="fr-FR" smtClean="0"/>
              <a:pPr/>
              <a:t>‹N°›</a:t>
            </a:fld>
            <a:endParaRPr lang="fr-FR"/>
          </a:p>
        </p:txBody>
      </p:sp>
      <p:sp>
        <p:nvSpPr>
          <p:cNvPr id="23" name="Titre 22"/>
          <p:cNvSpPr>
            <a:spLocks noGrp="1"/>
          </p:cNvSpPr>
          <p:nvPr>
            <p:ph type="title"/>
          </p:nvPr>
        </p:nvSpPr>
        <p:spPr/>
        <p:txBody>
          <a:bodyPr rtlCol="0" anchor="b" anchorCtr="0"/>
          <a:lstStyle/>
          <a:p>
            <a:r>
              <a:rPr kumimoji="0" lang="fr-FR" smtClean="0"/>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97CA4579-0E32-440D-AA18-ECBC67E14EC3}" type="datetimeFigureOut">
              <a:rPr lang="fr-FR" smtClean="0"/>
              <a:pPr/>
              <a:t>24/05/2011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a:xfrm>
            <a:off x="4343400" y="1036020"/>
            <a:ext cx="457200" cy="441325"/>
          </a:xfrm>
        </p:spPr>
        <p:txBody>
          <a:bodyPr/>
          <a:lstStyle/>
          <a:p>
            <a:fld id="{2E15D7AB-25CB-48B6-8739-44AA52FFC370}"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Espace réservé de la date 1"/>
          <p:cNvSpPr>
            <a:spLocks noGrp="1"/>
          </p:cNvSpPr>
          <p:nvPr>
            <p:ph type="dt" sz="half" idx="10"/>
          </p:nvPr>
        </p:nvSpPr>
        <p:spPr/>
        <p:txBody>
          <a:bodyPr/>
          <a:lstStyle/>
          <a:p>
            <a:fld id="{97CA4579-0E32-440D-AA18-ECBC67E14EC3}" type="datetimeFigureOut">
              <a:rPr lang="fr-FR" smtClean="0"/>
              <a:pPr/>
              <a:t>24/05/2011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a:xfrm>
            <a:off x="4267200" y="6324600"/>
            <a:ext cx="609600" cy="441324"/>
          </a:xfrm>
        </p:spPr>
        <p:txBody>
          <a:bodyPr/>
          <a:lstStyle>
            <a:lvl1pPr>
              <a:defRPr>
                <a:solidFill>
                  <a:srgbClr val="FFFFFF"/>
                </a:solidFill>
              </a:defRPr>
            </a:lvl1pPr>
          </a:lstStyle>
          <a:p>
            <a:fld id="{2E15D7AB-25CB-48B6-8739-44AA52FFC370}"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Connecteur droit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Espace réservé du contenu 19"/>
          <p:cNvSpPr>
            <a:spLocks noGrp="1"/>
          </p:cNvSpPr>
          <p:nvPr>
            <p:ph sz="quarter" idx="1"/>
          </p:nvPr>
        </p:nvSpPr>
        <p:spPr>
          <a:xfrm>
            <a:off x="3124200" y="685800"/>
            <a:ext cx="5638800" cy="5410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0" name="Ellipse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lipse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Espace réservé du numéro de diapositive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2E15D7AB-25CB-48B6-8739-44AA52FFC370}" type="slidenum">
              <a:rPr lang="fr-FR" smtClean="0"/>
              <a:pPr/>
              <a:t>‹N°›</a:t>
            </a:fld>
            <a:endParaRPr lang="fr-FR"/>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Espace réservé de la date 4"/>
          <p:cNvSpPr>
            <a:spLocks noGrp="1"/>
          </p:cNvSpPr>
          <p:nvPr>
            <p:ph type="dt" sz="half" idx="10"/>
          </p:nvPr>
        </p:nvSpPr>
        <p:spPr/>
        <p:txBody>
          <a:bodyPr/>
          <a:lstStyle/>
          <a:p>
            <a:fld id="{97CA4579-0E32-440D-AA18-ECBC67E14EC3}" type="datetimeFigureOut">
              <a:rPr lang="fr-FR" smtClean="0"/>
              <a:pPr/>
              <a:t>24/05/2011</a:t>
            </a:fld>
            <a:endParaRPr lang="fr-FR"/>
          </a:p>
        </p:txBody>
      </p:sp>
      <p:sp>
        <p:nvSpPr>
          <p:cNvPr id="6" name="Espace réservé du pied de page 5"/>
          <p:cNvSpPr>
            <a:spLocks noGrp="1"/>
          </p:cNvSpPr>
          <p:nvPr>
            <p:ph type="ftr" sz="quarter" idx="11"/>
          </p:nvPr>
        </p:nvSpPr>
        <p:spPr>
          <a:xfrm>
            <a:off x="301752" y="6410848"/>
            <a:ext cx="3383280" cy="365760"/>
          </a:xfrm>
        </p:spPr>
        <p:txBody>
          <a:bodyPr/>
          <a:lstStyle/>
          <a:p>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1" name="Connecteur droit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Ellipse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Ellipse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Espace réservé du numéro de diapositive 6"/>
          <p:cNvSpPr>
            <a:spLocks noGrp="1"/>
          </p:cNvSpPr>
          <p:nvPr>
            <p:ph type="sldNum" sz="quarter" idx="12"/>
          </p:nvPr>
        </p:nvSpPr>
        <p:spPr>
          <a:xfrm>
            <a:off x="1371600" y="312738"/>
            <a:ext cx="457200" cy="441325"/>
          </a:xfrm>
        </p:spPr>
        <p:txBody>
          <a:bodyPr/>
          <a:lstStyle/>
          <a:p>
            <a:fld id="{2E15D7AB-25CB-48B6-8739-44AA52FFC370}" type="slidenum">
              <a:rPr lang="fr-FR" smtClean="0"/>
              <a:pPr/>
              <a:t>‹N°›</a:t>
            </a:fld>
            <a:endParaRPr lang="fr-FR"/>
          </a:p>
        </p:txBody>
      </p:sp>
      <p:sp>
        <p:nvSpPr>
          <p:cNvPr id="2" name="Titr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3000375" y="609600"/>
            <a:ext cx="5867400" cy="4267200"/>
          </a:xfrm>
        </p:spPr>
        <p:txBody>
          <a:bodyPr/>
          <a:lstStyle>
            <a:lvl1pPr marL="0" indent="0">
              <a:buNone/>
              <a:defRPr sz="3200"/>
            </a:lvl1pPr>
          </a:lstStyle>
          <a:p>
            <a:r>
              <a:rPr kumimoji="0" lang="fr-FR" smtClean="0"/>
              <a:t>Cliquez sur l'icône pour ajouter une image</a:t>
            </a:r>
            <a:endParaRPr kumimoji="0" lang="en-US" dirty="0"/>
          </a:p>
        </p:txBody>
      </p:sp>
      <p:sp>
        <p:nvSpPr>
          <p:cNvPr id="4" name="Espace réservé du texte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Espace réservé de la date 4"/>
          <p:cNvSpPr>
            <a:spLocks noGrp="1"/>
          </p:cNvSpPr>
          <p:nvPr>
            <p:ph type="dt" sz="half" idx="10"/>
          </p:nvPr>
        </p:nvSpPr>
        <p:spPr>
          <a:xfrm>
            <a:off x="5788152" y="6404984"/>
            <a:ext cx="3044952" cy="365760"/>
          </a:xfrm>
        </p:spPr>
        <p:txBody>
          <a:bodyPr/>
          <a:lstStyle/>
          <a:p>
            <a:fld id="{97CA4579-0E32-440D-AA18-ECBC67E14EC3}" type="datetimeFigureOut">
              <a:rPr lang="fr-FR" smtClean="0"/>
              <a:pPr/>
              <a:t>24/05/2011</a:t>
            </a:fld>
            <a:endParaRPr lang="fr-FR"/>
          </a:p>
        </p:txBody>
      </p:sp>
      <p:sp>
        <p:nvSpPr>
          <p:cNvPr id="6" name="Espace réservé du pied de page 5"/>
          <p:cNvSpPr>
            <a:spLocks noGrp="1"/>
          </p:cNvSpPr>
          <p:nvPr>
            <p:ph type="ftr" sz="quarter" idx="11"/>
          </p:nvPr>
        </p:nvSpPr>
        <p:spPr>
          <a:xfrm>
            <a:off x="301752" y="6410848"/>
            <a:ext cx="3584448" cy="365760"/>
          </a:xfrm>
        </p:spPr>
        <p:txBody>
          <a:bodyPr/>
          <a:lstStyle/>
          <a:p>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Espace réservé de la date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97CA4579-0E32-440D-AA18-ECBC67E14EC3}" type="datetimeFigureOut">
              <a:rPr lang="fr-FR" smtClean="0"/>
              <a:pPr/>
              <a:t>24/05/2011</a:t>
            </a:fld>
            <a:endParaRPr lang="fr-FR"/>
          </a:p>
        </p:txBody>
      </p:sp>
      <p:sp>
        <p:nvSpPr>
          <p:cNvPr id="3" name="Espace réservé du pied de page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fr-FR"/>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Connecteur droit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Ellipse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lipse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Espace réservé du numéro de diapositive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2E15D7AB-25CB-48B6-8739-44AA52FFC370}" type="slidenum">
              <a:rPr lang="fr-FR" smtClean="0"/>
              <a:pPr/>
              <a:t>‹N°›</a:t>
            </a:fld>
            <a:endParaRPr lang="fr-FR"/>
          </a:p>
        </p:txBody>
      </p:sp>
      <p:sp>
        <p:nvSpPr>
          <p:cNvPr id="22" name="Espace réservé du titre 21"/>
          <p:cNvSpPr>
            <a:spLocks noGrp="1"/>
          </p:cNvSpPr>
          <p:nvPr>
            <p:ph type="title"/>
          </p:nvPr>
        </p:nvSpPr>
        <p:spPr>
          <a:xfrm>
            <a:off x="301752" y="228600"/>
            <a:ext cx="8534400" cy="758952"/>
          </a:xfrm>
          <a:prstGeom prst="rect">
            <a:avLst/>
          </a:prstGeom>
        </p:spPr>
        <p:txBody>
          <a:bodyPr vert="horz" anchor="b">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4067944" y="404664"/>
            <a:ext cx="4824536" cy="1152128"/>
          </a:xfrm>
        </p:spPr>
        <p:txBody>
          <a:bodyPr>
            <a:normAutofit fontScale="92500"/>
          </a:bodyPr>
          <a:lstStyle/>
          <a:p>
            <a:r>
              <a:rPr lang="fr-FR" sz="1800" dirty="0" smtClean="0">
                <a:latin typeface="Georgia" pitchFamily="18" charset="0"/>
                <a:cs typeface="Times New Roman" pitchFamily="18" charset="0"/>
              </a:rPr>
              <a:t>Brun-Picard Yannick, Ph.D.</a:t>
            </a:r>
          </a:p>
          <a:p>
            <a:r>
              <a:rPr lang="fr-FR" sz="1800" dirty="0" smtClean="0">
                <a:latin typeface="Georgia" pitchFamily="18" charset="0"/>
                <a:cs typeface="Times New Roman" pitchFamily="18" charset="0"/>
              </a:rPr>
              <a:t>Chercheur indépendant</a:t>
            </a:r>
          </a:p>
          <a:p>
            <a:r>
              <a:rPr lang="fr-FR" sz="1800" dirty="0" smtClean="0">
                <a:latin typeface="Georgia" pitchFamily="18" charset="0"/>
                <a:cs typeface="Times New Roman" pitchFamily="18" charset="0"/>
              </a:rPr>
              <a:t>Sherbrooke 2011</a:t>
            </a:r>
            <a:endParaRPr lang="fr-FR" sz="1800" dirty="0">
              <a:latin typeface="Georgia" pitchFamily="18" charset="0"/>
              <a:cs typeface="Times New Roman" pitchFamily="18" charset="0"/>
            </a:endParaRPr>
          </a:p>
        </p:txBody>
      </p:sp>
      <p:sp>
        <p:nvSpPr>
          <p:cNvPr id="2" name="Titre 1"/>
          <p:cNvSpPr>
            <a:spLocks noGrp="1"/>
          </p:cNvSpPr>
          <p:nvPr>
            <p:ph type="ctrTitle"/>
          </p:nvPr>
        </p:nvSpPr>
        <p:spPr>
          <a:xfrm>
            <a:off x="755576" y="3068960"/>
            <a:ext cx="7772400" cy="1946647"/>
          </a:xfrm>
        </p:spPr>
        <p:txBody>
          <a:bodyPr>
            <a:normAutofit/>
          </a:bodyPr>
          <a:lstStyle/>
          <a:p>
            <a:r>
              <a:rPr lang="fr-FR" sz="4000" b="1" dirty="0" smtClean="0"/>
              <a:t>Sciences humaines responsabilisées et ancrées dans la réalité</a:t>
            </a:r>
            <a:endParaRPr lang="fr-FR" sz="40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t>Limiter voire éradiquer </a:t>
            </a:r>
            <a:r>
              <a:rPr lang="fr-FR" b="1" dirty="0" smtClean="0">
                <a:solidFill>
                  <a:srgbClr val="C00000"/>
                </a:solidFill>
              </a:rPr>
              <a:t>la perversion!</a:t>
            </a:r>
            <a:endParaRPr lang="fr-FR" b="1" dirty="0">
              <a:solidFill>
                <a:srgbClr val="C00000"/>
              </a:solidFill>
            </a:endParaRPr>
          </a:p>
        </p:txBody>
      </p:sp>
      <p:sp>
        <p:nvSpPr>
          <p:cNvPr id="3" name="Espace réservé du contenu 2"/>
          <p:cNvSpPr>
            <a:spLocks noGrp="1"/>
          </p:cNvSpPr>
          <p:nvPr>
            <p:ph sz="quarter" idx="1"/>
          </p:nvPr>
        </p:nvSpPr>
        <p:spPr/>
        <p:txBody>
          <a:bodyPr/>
          <a:lstStyle/>
          <a:p>
            <a:r>
              <a:rPr lang="fr-FR" dirty="0" smtClean="0"/>
              <a:t>Curiosité, capacité à penser à côté</a:t>
            </a:r>
          </a:p>
          <a:p>
            <a:r>
              <a:rPr lang="fr-FR" dirty="0" smtClean="0"/>
              <a:t>Clarté des critères d’évaluation, de sélection</a:t>
            </a:r>
          </a:p>
          <a:p>
            <a:r>
              <a:rPr lang="fr-FR" dirty="0" smtClean="0"/>
              <a:t>Diversité, diversification et différence = richesse</a:t>
            </a:r>
          </a:p>
          <a:p>
            <a:r>
              <a:rPr lang="fr-FR" dirty="0" smtClean="0"/>
              <a:t>Volonté d’œuvrer, de bousculer, d’aller au-delà</a:t>
            </a:r>
          </a:p>
          <a:p>
            <a:r>
              <a:rPr lang="fr-FR" dirty="0" smtClean="0"/>
              <a:t>Soutenir les empêcheurs de penser en rond</a:t>
            </a:r>
          </a:p>
          <a:p>
            <a:r>
              <a:rPr lang="fr-FR" dirty="0" smtClean="0"/>
              <a:t>Conception dynamique, non focalisée de la science</a:t>
            </a:r>
          </a:p>
          <a:p>
            <a:r>
              <a:rPr lang="fr-FR" dirty="0" smtClean="0"/>
              <a:t>Capacité à transgresser la normalité</a:t>
            </a:r>
          </a:p>
          <a:p>
            <a:r>
              <a:rPr lang="fr-FR" dirty="0" smtClean="0"/>
              <a:t>La scientificité et non le scientisme, avec </a:t>
            </a:r>
            <a:r>
              <a:rPr lang="fr-FR" b="1" dirty="0" smtClean="0"/>
              <a:t>équité</a:t>
            </a:r>
          </a:p>
          <a:p>
            <a:r>
              <a:rPr lang="fr-FR" dirty="0" smtClean="0"/>
              <a:t>Œuvrer pour après-demain, avec </a:t>
            </a:r>
            <a:r>
              <a:rPr lang="fr-FR" b="1" dirty="0" smtClean="0"/>
              <a:t>éthique</a:t>
            </a:r>
            <a:endParaRPr lang="fr-FR"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smtClean="0"/>
              <a:t>Responsabilisation ancrée dans la réalité</a:t>
            </a:r>
            <a:endParaRPr lang="fr-FR" b="1" dirty="0"/>
          </a:p>
        </p:txBody>
      </p:sp>
      <p:sp>
        <p:nvSpPr>
          <p:cNvPr id="3" name="Espace réservé du contenu 2"/>
          <p:cNvSpPr>
            <a:spLocks noGrp="1"/>
          </p:cNvSpPr>
          <p:nvPr>
            <p:ph sz="quarter" idx="1"/>
          </p:nvPr>
        </p:nvSpPr>
        <p:spPr>
          <a:xfrm>
            <a:off x="301752" y="1700808"/>
            <a:ext cx="8503920" cy="4398240"/>
          </a:xfrm>
        </p:spPr>
        <p:txBody>
          <a:bodyPr/>
          <a:lstStyle/>
          <a:p>
            <a:r>
              <a:rPr lang="fr-FR" dirty="0" smtClean="0"/>
              <a:t>Au-delà de l’immédiateté</a:t>
            </a:r>
          </a:p>
          <a:p>
            <a:r>
              <a:rPr lang="fr-FR" dirty="0" smtClean="0"/>
              <a:t>Dépasser la norme et la satisfaction</a:t>
            </a:r>
          </a:p>
          <a:p>
            <a:r>
              <a:rPr lang="fr-FR" dirty="0" smtClean="0"/>
              <a:t>Détacher du politiquement correct</a:t>
            </a:r>
          </a:p>
          <a:p>
            <a:r>
              <a:rPr lang="fr-FR" dirty="0" smtClean="0"/>
              <a:t>Écouter et entendre les autres</a:t>
            </a:r>
          </a:p>
          <a:p>
            <a:r>
              <a:rPr lang="fr-FR" dirty="0" smtClean="0"/>
              <a:t>Démarche réflexive sur les pratiques: intégrité</a:t>
            </a:r>
          </a:p>
          <a:p>
            <a:r>
              <a:rPr lang="fr-FR" dirty="0" smtClean="0"/>
              <a:t>Limiter la normalisation pas la scientificité</a:t>
            </a:r>
          </a:p>
          <a:p>
            <a:r>
              <a:rPr lang="fr-FR" dirty="0" smtClean="0"/>
              <a:t>Fuir l’intellectualisme</a:t>
            </a:r>
          </a:p>
          <a:p>
            <a:r>
              <a:rPr lang="fr-FR" dirty="0" smtClean="0"/>
              <a:t>Mettre un terme à </a:t>
            </a:r>
            <a:r>
              <a:rPr lang="fr-FR" b="1" dirty="0" smtClean="0"/>
              <a:t>l’infaillibilité</a:t>
            </a:r>
            <a:r>
              <a:rPr lang="fr-FR" dirty="0" smtClean="0"/>
              <a:t> </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idx="1"/>
          </p:nvPr>
        </p:nvSpPr>
        <p:spPr>
          <a:xfrm>
            <a:off x="251520" y="1484784"/>
            <a:ext cx="4040188" cy="648072"/>
          </a:xfrm>
        </p:spPr>
        <p:txBody>
          <a:bodyPr/>
          <a:lstStyle/>
          <a:p>
            <a:pPr algn="ctr"/>
            <a:r>
              <a:rPr lang="fr-FR" sz="3600" dirty="0" smtClean="0"/>
              <a:t>Non</a:t>
            </a:r>
            <a:r>
              <a:rPr lang="fr-FR" dirty="0" smtClean="0"/>
              <a:t> </a:t>
            </a:r>
            <a:endParaRPr lang="fr-FR" dirty="0"/>
          </a:p>
        </p:txBody>
      </p:sp>
      <p:sp>
        <p:nvSpPr>
          <p:cNvPr id="7" name="Espace réservé du texte 6"/>
          <p:cNvSpPr>
            <a:spLocks noGrp="1"/>
          </p:cNvSpPr>
          <p:nvPr>
            <p:ph type="body" sz="half" idx="3"/>
          </p:nvPr>
        </p:nvSpPr>
        <p:spPr>
          <a:xfrm>
            <a:off x="4788024" y="1412776"/>
            <a:ext cx="4041775" cy="720080"/>
          </a:xfrm>
        </p:spPr>
        <p:txBody>
          <a:bodyPr/>
          <a:lstStyle/>
          <a:p>
            <a:pPr algn="ctr"/>
            <a:r>
              <a:rPr lang="fr-FR" sz="3600" dirty="0" smtClean="0"/>
              <a:t>Oui </a:t>
            </a:r>
            <a:endParaRPr lang="fr-FR" sz="3600" dirty="0"/>
          </a:p>
        </p:txBody>
      </p:sp>
      <p:sp>
        <p:nvSpPr>
          <p:cNvPr id="6" name="Espace réservé du contenu 5"/>
          <p:cNvSpPr>
            <a:spLocks noGrp="1"/>
          </p:cNvSpPr>
          <p:nvPr>
            <p:ph sz="quarter" idx="2"/>
          </p:nvPr>
        </p:nvSpPr>
        <p:spPr>
          <a:xfrm>
            <a:off x="301752" y="2420888"/>
            <a:ext cx="4041648" cy="3868899"/>
          </a:xfrm>
        </p:spPr>
        <p:txBody>
          <a:bodyPr/>
          <a:lstStyle/>
          <a:p>
            <a:r>
              <a:rPr lang="fr-FR" dirty="0" smtClean="0"/>
              <a:t>Modèle</a:t>
            </a:r>
          </a:p>
          <a:p>
            <a:r>
              <a:rPr lang="fr-FR" dirty="0" smtClean="0"/>
              <a:t>Inertie</a:t>
            </a:r>
          </a:p>
          <a:p>
            <a:r>
              <a:rPr lang="fr-FR" dirty="0" smtClean="0"/>
              <a:t>Intérêt</a:t>
            </a:r>
          </a:p>
          <a:p>
            <a:r>
              <a:rPr lang="fr-FR" dirty="0" smtClean="0"/>
              <a:t>Structures</a:t>
            </a:r>
          </a:p>
          <a:p>
            <a:r>
              <a:rPr lang="fr-FR" dirty="0" smtClean="0"/>
              <a:t>Volonté</a:t>
            </a:r>
          </a:p>
          <a:p>
            <a:r>
              <a:rPr lang="fr-FR" dirty="0" smtClean="0"/>
              <a:t>Capacité</a:t>
            </a:r>
          </a:p>
          <a:p>
            <a:r>
              <a:rPr lang="fr-FR" dirty="0" smtClean="0"/>
              <a:t>Ego </a:t>
            </a:r>
            <a:endParaRPr lang="fr-FR" dirty="0"/>
          </a:p>
        </p:txBody>
      </p:sp>
      <p:sp>
        <p:nvSpPr>
          <p:cNvPr id="8" name="Espace réservé du contenu 7"/>
          <p:cNvSpPr>
            <a:spLocks noGrp="1"/>
          </p:cNvSpPr>
          <p:nvPr>
            <p:ph sz="quarter" idx="4"/>
          </p:nvPr>
        </p:nvSpPr>
        <p:spPr>
          <a:xfrm>
            <a:off x="4788024" y="2420888"/>
            <a:ext cx="4038600" cy="3894200"/>
          </a:xfrm>
        </p:spPr>
        <p:txBody>
          <a:bodyPr/>
          <a:lstStyle/>
          <a:p>
            <a:r>
              <a:rPr lang="fr-FR" dirty="0" smtClean="0"/>
              <a:t>Conscience</a:t>
            </a:r>
          </a:p>
          <a:p>
            <a:r>
              <a:rPr lang="fr-FR" dirty="0" smtClean="0"/>
              <a:t>Nécessité</a:t>
            </a:r>
          </a:p>
          <a:p>
            <a:r>
              <a:rPr lang="fr-FR" dirty="0" smtClean="0"/>
              <a:t>Nouvelles perspectives</a:t>
            </a:r>
          </a:p>
          <a:p>
            <a:r>
              <a:rPr lang="fr-FR" dirty="0" smtClean="0"/>
              <a:t>Réponses</a:t>
            </a:r>
          </a:p>
          <a:p>
            <a:r>
              <a:rPr lang="fr-FR" dirty="0" smtClean="0"/>
              <a:t>Rôle, considération</a:t>
            </a:r>
          </a:p>
          <a:p>
            <a:r>
              <a:rPr lang="fr-FR" dirty="0" smtClean="0"/>
              <a:t>Éthique et équité</a:t>
            </a:r>
          </a:p>
          <a:p>
            <a:r>
              <a:rPr lang="fr-FR" dirty="0" smtClean="0"/>
              <a:t>Humanisme </a:t>
            </a:r>
            <a:endParaRPr lang="fr-FR" dirty="0"/>
          </a:p>
        </p:txBody>
      </p:sp>
      <p:sp>
        <p:nvSpPr>
          <p:cNvPr id="4" name="Titre 3"/>
          <p:cNvSpPr>
            <a:spLocks noGrp="1"/>
          </p:cNvSpPr>
          <p:nvPr>
            <p:ph type="title"/>
          </p:nvPr>
        </p:nvSpPr>
        <p:spPr/>
        <p:txBody>
          <a:bodyPr/>
          <a:lstStyle/>
          <a:p>
            <a:r>
              <a:rPr lang="fr-FR" b="1" dirty="0" smtClean="0"/>
              <a:t>Est-ce réalisable?</a:t>
            </a:r>
            <a:endParaRPr lang="fr-FR"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 calcmode="lin" valueType="num">
                                      <p:cBhvr additive="base">
                                        <p:cTn id="2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 calcmode="lin" valueType="num">
                                      <p:cBhvr additive="base">
                                        <p:cTn id="2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anim calcmode="lin" valueType="num">
                                      <p:cBhvr additive="base">
                                        <p:cTn id="31"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 calcmode="lin" valueType="num">
                                      <p:cBhvr additive="base">
                                        <p:cTn id="3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8">
                                            <p:txEl>
                                              <p:pRg st="1" end="1"/>
                                            </p:txEl>
                                          </p:spTgt>
                                        </p:tgtEl>
                                        <p:attrNameLst>
                                          <p:attrName>style.visibility</p:attrName>
                                        </p:attrNameLst>
                                      </p:cBhvr>
                                      <p:to>
                                        <p:strVal val="visible"/>
                                      </p:to>
                                    </p:set>
                                    <p:anim calcmode="lin" valueType="num">
                                      <p:cBhvr additive="base">
                                        <p:cTn id="41"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8">
                                            <p:txEl>
                                              <p:pRg st="1" end="1"/>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8">
                                            <p:txEl>
                                              <p:pRg st="2" end="2"/>
                                            </p:txEl>
                                          </p:spTgt>
                                        </p:tgtEl>
                                        <p:attrNameLst>
                                          <p:attrName>style.visibility</p:attrName>
                                        </p:attrNameLst>
                                      </p:cBhvr>
                                      <p:to>
                                        <p:strVal val="visible"/>
                                      </p:to>
                                    </p:set>
                                    <p:anim calcmode="lin" valueType="num">
                                      <p:cBhvr additive="base">
                                        <p:cTn id="45"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8">
                                            <p:txEl>
                                              <p:pRg st="2" end="2"/>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8">
                                            <p:txEl>
                                              <p:pRg st="3" end="3"/>
                                            </p:txEl>
                                          </p:spTgt>
                                        </p:tgtEl>
                                        <p:attrNameLst>
                                          <p:attrName>style.visibility</p:attrName>
                                        </p:attrNameLst>
                                      </p:cBhvr>
                                      <p:to>
                                        <p:strVal val="visible"/>
                                      </p:to>
                                    </p:set>
                                    <p:anim calcmode="lin" valueType="num">
                                      <p:cBhvr additive="base">
                                        <p:cTn id="49"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txEl>
                                              <p:pRg st="3" end="3"/>
                                            </p:txEl>
                                          </p:spTgt>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8">
                                            <p:txEl>
                                              <p:pRg st="4" end="4"/>
                                            </p:txEl>
                                          </p:spTgt>
                                        </p:tgtEl>
                                        <p:attrNameLst>
                                          <p:attrName>style.visibility</p:attrName>
                                        </p:attrNameLst>
                                      </p:cBhvr>
                                      <p:to>
                                        <p:strVal val="visible"/>
                                      </p:to>
                                    </p:set>
                                    <p:anim calcmode="lin" valueType="num">
                                      <p:cBhvr additive="base">
                                        <p:cTn id="53"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8">
                                            <p:txEl>
                                              <p:pRg st="4" end="4"/>
                                            </p:txEl>
                                          </p:spTgt>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8">
                                            <p:txEl>
                                              <p:pRg st="5" end="5"/>
                                            </p:txEl>
                                          </p:spTgt>
                                        </p:tgtEl>
                                        <p:attrNameLst>
                                          <p:attrName>style.visibility</p:attrName>
                                        </p:attrNameLst>
                                      </p:cBhvr>
                                      <p:to>
                                        <p:strVal val="visible"/>
                                      </p:to>
                                    </p:set>
                                    <p:anim calcmode="lin" valueType="num">
                                      <p:cBhvr additive="base">
                                        <p:cTn id="57"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8">
                                            <p:txEl>
                                              <p:pRg st="5" end="5"/>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8">
                                            <p:txEl>
                                              <p:pRg st="6" end="6"/>
                                            </p:txEl>
                                          </p:spTgt>
                                        </p:tgtEl>
                                        <p:attrNameLst>
                                          <p:attrName>style.visibility</p:attrName>
                                        </p:attrNameLst>
                                      </p:cBhvr>
                                      <p:to>
                                        <p:strVal val="visible"/>
                                      </p:to>
                                    </p:set>
                                    <p:anim calcmode="lin" valueType="num">
                                      <p:cBhvr additive="base">
                                        <p:cTn id="61" dur="500" fill="hold"/>
                                        <p:tgtEl>
                                          <p:spTgt spid="8">
                                            <p:txEl>
                                              <p:pRg st="6" end="6"/>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P spid="8" grpId="0" build="allAtOnce"/>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t>Conclusion</a:t>
            </a:r>
            <a:r>
              <a:rPr lang="fr-FR" dirty="0" smtClean="0"/>
              <a:t> </a:t>
            </a:r>
            <a:endParaRPr lang="fr-FR" dirty="0"/>
          </a:p>
        </p:txBody>
      </p:sp>
      <p:sp>
        <p:nvSpPr>
          <p:cNvPr id="3" name="Espace réservé du contenu 2"/>
          <p:cNvSpPr>
            <a:spLocks noGrp="1"/>
          </p:cNvSpPr>
          <p:nvPr>
            <p:ph sz="quarter" idx="1"/>
          </p:nvPr>
        </p:nvSpPr>
        <p:spPr>
          <a:xfrm>
            <a:off x="301752" y="1527048"/>
            <a:ext cx="8503920" cy="4494240"/>
          </a:xfrm>
        </p:spPr>
        <p:txBody>
          <a:bodyPr>
            <a:normAutofit lnSpcReduction="10000"/>
          </a:bodyPr>
          <a:lstStyle/>
          <a:p>
            <a:r>
              <a:rPr lang="fr-FR" sz="2400" dirty="0" smtClean="0"/>
              <a:t>Les institutionnels sont responsables de la situation d’absence de responsabilité, d’absence d’ancrage dans la réalité, et surtout, le plus grave, d’absence d’ouverture vers la diversité et la différence.</a:t>
            </a:r>
          </a:p>
          <a:p>
            <a:r>
              <a:rPr lang="fr-FR" sz="2400" dirty="0" smtClean="0"/>
              <a:t>La pratique à géométrie variable de la conscientisation, de l’éthique et de la considération de l’autre intensifient la reproduction des mécanismes.</a:t>
            </a:r>
          </a:p>
          <a:p>
            <a:r>
              <a:rPr lang="fr-FR" sz="2400" dirty="0" smtClean="0"/>
              <a:t>La responsabilité des sciences humaines, </a:t>
            </a:r>
            <a:r>
              <a:rPr lang="fr-FR" sz="2400" b="1" i="1" dirty="0" smtClean="0"/>
              <a:t>de ceux qui font ce qu’elles sont</a:t>
            </a:r>
            <a:r>
              <a:rPr lang="fr-FR" sz="2400" dirty="0" smtClean="0"/>
              <a:t>, est de rendre accessibles les réalités qui minent nos sociétés et non de se gargariser de quelques dynamiques pourvoyeuses de renommées et de rémunérations.</a:t>
            </a:r>
          </a:p>
          <a:p>
            <a:endParaRPr lang="fr-FR"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sz="quarter" idx="1"/>
          </p:nvPr>
        </p:nvSpPr>
        <p:spPr/>
        <p:txBody>
          <a:bodyPr>
            <a:normAutofit/>
          </a:bodyPr>
          <a:lstStyle/>
          <a:p>
            <a:r>
              <a:rPr lang="fr-FR" sz="2400" dirty="0" smtClean="0"/>
              <a:t>La mise en synergie de la considération pour ceux qui n’appartiennent pas, l’imbrication des différents niveaux d’action et de conception, l’œuvre au cœur de l’hétérogène, la recherche d’habiletés hors des normalités, la conscientisation de sa responsabilité, sont autant de vecteurs pour ancrer dans la réalité ces sciences.</a:t>
            </a:r>
          </a:p>
          <a:p>
            <a:r>
              <a:rPr lang="fr-FR" sz="2400" dirty="0" smtClean="0"/>
              <a:t>La route est longue, les bouleversements cognitifs conséquents et la volonté distendue. Toutefois, dans le cas où la responsabilité réelle de chacun est instituée, avec une certaine confiance, une idée d’action collective, une acceptation de l’autre, il est probable, que les sciences humaines s’ancrent et soient responsables.</a:t>
            </a:r>
            <a:endParaRPr lang="fr-FR"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Bibliographie succincte et sélective:</a:t>
            </a:r>
            <a:endParaRPr lang="fr-FR" dirty="0"/>
          </a:p>
        </p:txBody>
      </p:sp>
      <p:sp>
        <p:nvSpPr>
          <p:cNvPr id="3" name="Espace réservé du contenu 2"/>
          <p:cNvSpPr>
            <a:spLocks noGrp="1"/>
          </p:cNvSpPr>
          <p:nvPr>
            <p:ph sz="half" idx="1"/>
          </p:nvPr>
        </p:nvSpPr>
        <p:spPr>
          <a:xfrm>
            <a:off x="179512" y="1556792"/>
            <a:ext cx="4248472" cy="4496536"/>
          </a:xfrm>
        </p:spPr>
        <p:txBody>
          <a:bodyPr>
            <a:normAutofit/>
          </a:bodyPr>
          <a:lstStyle/>
          <a:p>
            <a:r>
              <a:rPr lang="fr-FR" sz="1800" dirty="0" smtClean="0"/>
              <a:t>Brun-Picard, Y., 2006, </a:t>
            </a:r>
            <a:r>
              <a:rPr lang="fr-FR" sz="1800" i="1" dirty="0" smtClean="0"/>
              <a:t>La considération élément initial d’un mouvement pour l’égalité</a:t>
            </a:r>
          </a:p>
          <a:p>
            <a:r>
              <a:rPr lang="fr-FR" sz="1800" dirty="0" smtClean="0"/>
              <a:t>Canto-Sperber, M.,  2001 </a:t>
            </a:r>
            <a:r>
              <a:rPr lang="fr-FR" sz="1800" i="1" dirty="0" smtClean="0"/>
              <a:t>L’inquiétude morale et la vie humaine</a:t>
            </a:r>
          </a:p>
          <a:p>
            <a:r>
              <a:rPr lang="fr-FR" sz="1800" dirty="0" smtClean="0"/>
              <a:t>Cusset, F., 2005, French Theory</a:t>
            </a:r>
          </a:p>
          <a:p>
            <a:r>
              <a:rPr lang="fr-FR" sz="1800" dirty="0" smtClean="0"/>
              <a:t>Dosse, F., 1997, </a:t>
            </a:r>
            <a:r>
              <a:rPr lang="fr-FR" sz="1800" i="1" dirty="0" smtClean="0"/>
              <a:t>L’empire du sens</a:t>
            </a:r>
          </a:p>
          <a:p>
            <a:r>
              <a:rPr lang="fr-FR" sz="1800" dirty="0" smtClean="0"/>
              <a:t>Gagnon, G., 2006, </a:t>
            </a:r>
            <a:r>
              <a:rPr lang="fr-FR" sz="1800" i="1" dirty="0" smtClean="0"/>
              <a:t>De la responsabilité</a:t>
            </a:r>
          </a:p>
          <a:p>
            <a:r>
              <a:rPr lang="fr-FR" sz="1800" dirty="0" smtClean="0"/>
              <a:t>Godet, S., </a:t>
            </a:r>
            <a:r>
              <a:rPr lang="fr-FR" sz="1800" i="1" dirty="0" smtClean="0"/>
              <a:t>Sociologie de l’éthique</a:t>
            </a:r>
          </a:p>
          <a:p>
            <a:endParaRPr lang="fr-FR" sz="1800" dirty="0"/>
          </a:p>
        </p:txBody>
      </p:sp>
      <p:sp>
        <p:nvSpPr>
          <p:cNvPr id="4" name="Espace réservé du contenu 3"/>
          <p:cNvSpPr>
            <a:spLocks noGrp="1"/>
          </p:cNvSpPr>
          <p:nvPr>
            <p:ph sz="half" idx="2"/>
          </p:nvPr>
        </p:nvSpPr>
        <p:spPr>
          <a:xfrm>
            <a:off x="4644008" y="1556792"/>
            <a:ext cx="4320480" cy="4496536"/>
          </a:xfrm>
        </p:spPr>
        <p:txBody>
          <a:bodyPr>
            <a:normAutofit/>
          </a:bodyPr>
          <a:lstStyle/>
          <a:p>
            <a:r>
              <a:rPr lang="fr-FR" sz="1800" dirty="0" smtClean="0"/>
              <a:t>Le Boterf, G., 2008, </a:t>
            </a:r>
            <a:r>
              <a:rPr lang="fr-FR" sz="1800" i="1" dirty="0" smtClean="0"/>
              <a:t>Repenser les compétences</a:t>
            </a:r>
          </a:p>
          <a:p>
            <a:r>
              <a:rPr lang="fr-FR" sz="1800" dirty="0" smtClean="0"/>
              <a:t>Lacroix, A., 2006, </a:t>
            </a:r>
            <a:r>
              <a:rPr lang="fr-FR" sz="1800" i="1" dirty="0" smtClean="0"/>
              <a:t>Ethique appliquée, éthique engagée</a:t>
            </a:r>
          </a:p>
          <a:p>
            <a:r>
              <a:rPr lang="fr-FR" sz="1800" dirty="0" smtClean="0"/>
              <a:t>Ogien, R., 2007, </a:t>
            </a:r>
            <a:r>
              <a:rPr lang="fr-FR" sz="1800" i="1" dirty="0" smtClean="0"/>
              <a:t>L’éthique aujourd’hui</a:t>
            </a:r>
          </a:p>
          <a:p>
            <a:r>
              <a:rPr lang="fr-FR" sz="1800" dirty="0" smtClean="0"/>
              <a:t>Peneff, J., 2009, </a:t>
            </a:r>
            <a:r>
              <a:rPr lang="fr-FR" sz="1800" i="1" dirty="0" smtClean="0"/>
              <a:t>Le goût de l’observation</a:t>
            </a:r>
          </a:p>
          <a:p>
            <a:r>
              <a:rPr lang="fr-FR" sz="1800" dirty="0" smtClean="0"/>
              <a:t>Sokal, A., 1999, </a:t>
            </a:r>
            <a:r>
              <a:rPr lang="fr-FR" sz="1800" i="1" dirty="0" smtClean="0"/>
              <a:t>Impostures intellectuelles</a:t>
            </a:r>
            <a:endParaRPr lang="fr-FR" sz="1800" i="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243408"/>
            <a:ext cx="8229600" cy="1143000"/>
          </a:xfrm>
        </p:spPr>
        <p:txBody>
          <a:bodyPr/>
          <a:lstStyle/>
          <a:p>
            <a:r>
              <a:rPr lang="fr-FR" dirty="0" smtClean="0"/>
              <a:t>Merci pour votre attention</a:t>
            </a:r>
            <a:endParaRPr lang="fr-FR" dirty="0"/>
          </a:p>
        </p:txBody>
      </p:sp>
      <p:pic>
        <p:nvPicPr>
          <p:cNvPr id="3" name="Picture 2"/>
          <p:cNvPicPr>
            <a:picLocks noChangeAspect="1" noChangeArrowheads="1"/>
          </p:cNvPicPr>
          <p:nvPr/>
        </p:nvPicPr>
        <p:blipFill>
          <a:blip r:embed="rId2" cstate="print"/>
          <a:srcRect/>
          <a:stretch>
            <a:fillRect/>
          </a:stretch>
        </p:blipFill>
        <p:spPr bwMode="auto">
          <a:xfrm>
            <a:off x="395536" y="2924944"/>
            <a:ext cx="8429684" cy="2702225"/>
          </a:xfrm>
          <a:prstGeom prst="rect">
            <a:avLst/>
          </a:prstGeom>
          <a:noFill/>
          <a:ln w="9525">
            <a:noFill/>
            <a:miter lim="800000"/>
            <a:headEnd/>
            <a:tailEnd/>
          </a:ln>
        </p:spPr>
      </p:pic>
      <p:sp>
        <p:nvSpPr>
          <p:cNvPr id="4" name="ZoneTexte 3"/>
          <p:cNvSpPr txBox="1"/>
          <p:nvPr/>
        </p:nvSpPr>
        <p:spPr>
          <a:xfrm>
            <a:off x="1763688" y="1988840"/>
            <a:ext cx="5612177" cy="369332"/>
          </a:xfrm>
          <a:prstGeom prst="rect">
            <a:avLst/>
          </a:prstGeom>
          <a:noFill/>
        </p:spPr>
        <p:txBody>
          <a:bodyPr wrap="none" rtlCol="0">
            <a:spAutoFit/>
          </a:bodyPr>
          <a:lstStyle/>
          <a:p>
            <a:r>
              <a:rPr lang="fr-FR" dirty="0" smtClean="0"/>
              <a:t>Si vous avez des questions, je m’efforcerai d’y répondre.</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t>Les pieds dans le plat!</a:t>
            </a:r>
            <a:endParaRPr lang="fr-FR" b="1" dirty="0"/>
          </a:p>
        </p:txBody>
      </p:sp>
      <p:sp>
        <p:nvSpPr>
          <p:cNvPr id="3" name="ZoneTexte 2"/>
          <p:cNvSpPr txBox="1"/>
          <p:nvPr/>
        </p:nvSpPr>
        <p:spPr>
          <a:xfrm>
            <a:off x="179512" y="2060848"/>
            <a:ext cx="8770374" cy="3539430"/>
          </a:xfrm>
          <a:prstGeom prst="rect">
            <a:avLst/>
          </a:prstGeom>
          <a:noFill/>
        </p:spPr>
        <p:txBody>
          <a:bodyPr wrap="square" rtlCol="0">
            <a:spAutoFit/>
          </a:bodyPr>
          <a:lstStyle/>
          <a:p>
            <a:pPr algn="ctr"/>
            <a:r>
              <a:rPr lang="fr-FR" sz="3200" dirty="0" smtClean="0"/>
              <a:t>La responsabilité des chercheurs en </a:t>
            </a:r>
          </a:p>
          <a:p>
            <a:pPr algn="ctr"/>
            <a:r>
              <a:rPr lang="fr-FR" sz="3200" b="1" i="1" dirty="0" smtClean="0"/>
              <a:t>sciences humaines </a:t>
            </a:r>
          </a:p>
          <a:p>
            <a:pPr algn="ctr"/>
            <a:r>
              <a:rPr lang="fr-FR" sz="3200" dirty="0" smtClean="0"/>
              <a:t>est d’aller extraire ce qui dérange, </a:t>
            </a:r>
          </a:p>
          <a:p>
            <a:pPr algn="ctr"/>
            <a:r>
              <a:rPr lang="fr-FR" sz="3200" dirty="0" smtClean="0"/>
              <a:t> de rendre accessible la réalité </a:t>
            </a:r>
          </a:p>
          <a:p>
            <a:pPr algn="ctr"/>
            <a:r>
              <a:rPr lang="fr-FR" sz="3200" dirty="0" smtClean="0"/>
              <a:t>et de dévoiler le coté obscur de notre humanité,</a:t>
            </a:r>
          </a:p>
          <a:p>
            <a:pPr algn="ctr"/>
            <a:r>
              <a:rPr lang="fr-FR" sz="3200" dirty="0" smtClean="0"/>
              <a:t> pour corriger ses errances, </a:t>
            </a:r>
          </a:p>
          <a:p>
            <a:pPr algn="ctr"/>
            <a:r>
              <a:rPr lang="fr-FR" sz="3200" dirty="0" smtClean="0"/>
              <a:t>au risque de déplaire.</a:t>
            </a:r>
            <a:endParaRPr lang="fr-FR"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i="1" dirty="0" smtClean="0"/>
              <a:t>Ce qui nous mène à :</a:t>
            </a:r>
            <a:endParaRPr lang="fr-FR" i="1" dirty="0"/>
          </a:p>
        </p:txBody>
      </p:sp>
      <p:pic>
        <p:nvPicPr>
          <p:cNvPr id="3" name="Image 2" descr="europe-libya.jpg"/>
          <p:cNvPicPr>
            <a:picLocks noChangeAspect="1"/>
          </p:cNvPicPr>
          <p:nvPr/>
        </p:nvPicPr>
        <p:blipFill>
          <a:blip r:embed="rId2" cstate="print"/>
          <a:stretch>
            <a:fillRect/>
          </a:stretch>
        </p:blipFill>
        <p:spPr>
          <a:xfrm>
            <a:off x="1475656" y="1988840"/>
            <a:ext cx="6223000" cy="2857500"/>
          </a:xfrm>
          <a:prstGeom prst="rect">
            <a:avLst/>
          </a:prstGeom>
        </p:spPr>
      </p:pic>
      <p:sp>
        <p:nvSpPr>
          <p:cNvPr id="5" name="ZoneTexte 4"/>
          <p:cNvSpPr txBox="1"/>
          <p:nvPr/>
        </p:nvSpPr>
        <p:spPr>
          <a:xfrm>
            <a:off x="323528" y="1628800"/>
            <a:ext cx="3097323" cy="1077218"/>
          </a:xfrm>
          <a:prstGeom prst="rect">
            <a:avLst/>
          </a:prstGeom>
          <a:noFill/>
        </p:spPr>
        <p:txBody>
          <a:bodyPr wrap="none" rtlCol="0">
            <a:spAutoFit/>
          </a:bodyPr>
          <a:lstStyle/>
          <a:p>
            <a:pPr algn="ctr"/>
            <a:r>
              <a:rPr lang="fr-FR" sz="3200" b="1" dirty="0" smtClean="0"/>
              <a:t>Vous en êtes </a:t>
            </a:r>
          </a:p>
          <a:p>
            <a:pPr algn="ctr"/>
            <a:r>
              <a:rPr lang="fr-FR" sz="3200" b="1" dirty="0" smtClean="0"/>
              <a:t>responsables</a:t>
            </a:r>
            <a:r>
              <a:rPr lang="fr-FR" sz="3200" dirty="0" smtClean="0"/>
              <a:t>!</a:t>
            </a:r>
            <a:endParaRPr lang="fr-FR" sz="3200" dirty="0"/>
          </a:p>
        </p:txBody>
      </p:sp>
      <p:sp>
        <p:nvSpPr>
          <p:cNvPr id="6" name="ZoneTexte 5"/>
          <p:cNvSpPr txBox="1"/>
          <p:nvPr/>
        </p:nvSpPr>
        <p:spPr>
          <a:xfrm>
            <a:off x="5652120" y="1772816"/>
            <a:ext cx="2904962" cy="1077218"/>
          </a:xfrm>
          <a:prstGeom prst="rect">
            <a:avLst/>
          </a:prstGeom>
          <a:noFill/>
        </p:spPr>
        <p:txBody>
          <a:bodyPr wrap="none" rtlCol="0">
            <a:spAutoFit/>
          </a:bodyPr>
          <a:lstStyle/>
          <a:p>
            <a:pPr algn="ctr"/>
            <a:r>
              <a:rPr lang="fr-FR" sz="3200" b="1" dirty="0" smtClean="0"/>
              <a:t>J’en suis </a:t>
            </a:r>
          </a:p>
          <a:p>
            <a:pPr algn="ctr"/>
            <a:r>
              <a:rPr lang="fr-FR" sz="3200" b="1" dirty="0" smtClean="0"/>
              <a:t>responsable!</a:t>
            </a:r>
            <a:endParaRPr lang="fr-FR" sz="3200" b="1" dirty="0"/>
          </a:p>
        </p:txBody>
      </p:sp>
      <p:sp>
        <p:nvSpPr>
          <p:cNvPr id="7" name="ZoneTexte 6"/>
          <p:cNvSpPr txBox="1"/>
          <p:nvPr/>
        </p:nvSpPr>
        <p:spPr>
          <a:xfrm>
            <a:off x="1475656" y="4869160"/>
            <a:ext cx="6045245" cy="1323439"/>
          </a:xfrm>
          <a:prstGeom prst="rect">
            <a:avLst/>
          </a:prstGeom>
          <a:noFill/>
        </p:spPr>
        <p:txBody>
          <a:bodyPr wrap="none" rtlCol="0">
            <a:spAutoFit/>
          </a:bodyPr>
          <a:lstStyle/>
          <a:p>
            <a:pPr algn="ctr"/>
            <a:r>
              <a:rPr lang="fr-FR" sz="4000" b="1" dirty="0" smtClean="0"/>
              <a:t>Nous en sommes tous </a:t>
            </a:r>
          </a:p>
          <a:p>
            <a:pPr algn="ctr"/>
            <a:r>
              <a:rPr lang="fr-FR" sz="4000" b="1" dirty="0" smtClean="0"/>
              <a:t>responsables!</a:t>
            </a:r>
            <a:endParaRPr lang="fr-FR" sz="4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 calcmode="lin" valueType="num">
                                      <p:cBhvr additive="base">
                                        <p:cTn id="1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additive="base">
                                        <p:cTn id="2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 calcmode="lin" valueType="num">
                                      <p:cBhvr additive="base">
                                        <p:cTn id="2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
                                            <p:txEl>
                                              <p:pRg st="1" end="1"/>
                                            </p:txEl>
                                          </p:spTgt>
                                        </p:tgtEl>
                                        <p:attrNameLst>
                                          <p:attrName>style.visibility</p:attrName>
                                        </p:attrNameLst>
                                      </p:cBhvr>
                                      <p:to>
                                        <p:strVal val="visible"/>
                                      </p:to>
                                    </p:set>
                                    <p:anim calcmode="lin" valueType="num">
                                      <p:cBhvr additive="base">
                                        <p:cTn id="3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P spid="6" grpId="0" build="allAtOnce"/>
      <p:bldP spid="7"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b="1" dirty="0" smtClean="0"/>
              <a:t>Structure de la communication</a:t>
            </a:r>
            <a:endParaRPr lang="fr-FR" b="1" dirty="0"/>
          </a:p>
        </p:txBody>
      </p:sp>
      <p:sp>
        <p:nvSpPr>
          <p:cNvPr id="3" name="Espace réservé du contenu 2"/>
          <p:cNvSpPr>
            <a:spLocks noGrp="1"/>
          </p:cNvSpPr>
          <p:nvPr>
            <p:ph sz="quarter" idx="1"/>
          </p:nvPr>
        </p:nvSpPr>
        <p:spPr/>
        <p:txBody>
          <a:bodyPr/>
          <a:lstStyle/>
          <a:p>
            <a:r>
              <a:rPr lang="fr-FR" dirty="0" smtClean="0"/>
              <a:t>Objectif: </a:t>
            </a:r>
            <a:r>
              <a:rPr lang="fr-FR" sz="2000" i="1" dirty="0" smtClean="0"/>
              <a:t>mettre en évidence des réalités des sciences humaines</a:t>
            </a:r>
          </a:p>
          <a:p>
            <a:r>
              <a:rPr lang="fr-FR" dirty="0" smtClean="0"/>
              <a:t>Contexte </a:t>
            </a:r>
          </a:p>
          <a:p>
            <a:r>
              <a:rPr lang="fr-FR" dirty="0" smtClean="0"/>
              <a:t>Problématique</a:t>
            </a:r>
          </a:p>
          <a:p>
            <a:r>
              <a:rPr lang="fr-FR" dirty="0" smtClean="0"/>
              <a:t>Méthode d’analyse</a:t>
            </a:r>
          </a:p>
          <a:p>
            <a:r>
              <a:rPr lang="fr-FR" dirty="0" smtClean="0"/>
              <a:t>Les réalités que nous ne voulons pas voir</a:t>
            </a:r>
          </a:p>
          <a:p>
            <a:r>
              <a:rPr lang="fr-FR" dirty="0" smtClean="0"/>
              <a:t>Les causes et l’absence de responsabilisation</a:t>
            </a:r>
          </a:p>
          <a:p>
            <a:r>
              <a:rPr lang="fr-FR" dirty="0" smtClean="0"/>
              <a:t>Limiter voire éradiquer la perversion</a:t>
            </a:r>
          </a:p>
          <a:p>
            <a:r>
              <a:rPr lang="fr-FR" dirty="0" smtClean="0"/>
              <a:t>Responsabilisation ancrée dans la réalité</a:t>
            </a:r>
          </a:p>
          <a:p>
            <a:r>
              <a:rPr lang="fr-FR" dirty="0" smtClean="0"/>
              <a:t>Conclusion </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additive="base">
                                        <p:cTn id="3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t>Contexte: un constat au vitriol… </a:t>
            </a:r>
            <a:endParaRPr lang="fr-FR" b="1" dirty="0"/>
          </a:p>
        </p:txBody>
      </p:sp>
      <p:sp>
        <p:nvSpPr>
          <p:cNvPr id="3" name="Espace réservé du contenu 2"/>
          <p:cNvSpPr>
            <a:spLocks noGrp="1"/>
          </p:cNvSpPr>
          <p:nvPr>
            <p:ph sz="quarter" idx="1"/>
          </p:nvPr>
        </p:nvSpPr>
        <p:spPr/>
        <p:txBody>
          <a:bodyPr>
            <a:normAutofit/>
          </a:bodyPr>
          <a:lstStyle/>
          <a:p>
            <a:r>
              <a:rPr lang="fr-FR" dirty="0" smtClean="0"/>
              <a:t>Un héritage d’une analyse des dynamiques des cités</a:t>
            </a:r>
          </a:p>
          <a:p>
            <a:r>
              <a:rPr lang="fr-FR" dirty="0" smtClean="0"/>
              <a:t>Perception d’un certain sectarisme</a:t>
            </a:r>
          </a:p>
          <a:p>
            <a:r>
              <a:rPr lang="fr-FR" dirty="0" smtClean="0"/>
              <a:t>Publier en dehors de la normalité: impossible!</a:t>
            </a:r>
          </a:p>
          <a:p>
            <a:r>
              <a:rPr lang="fr-FR" dirty="0" smtClean="0"/>
              <a:t>Mettre en évidence des désagrégations: idem!</a:t>
            </a:r>
          </a:p>
          <a:p>
            <a:r>
              <a:rPr lang="fr-FR" dirty="0" smtClean="0"/>
              <a:t>Effectuer une analyse par la négative: impossible!</a:t>
            </a:r>
          </a:p>
          <a:p>
            <a:r>
              <a:rPr lang="fr-FR" dirty="0" smtClean="0"/>
              <a:t>Démontrer des dysfonctionnement sociétaux: idem!</a:t>
            </a:r>
          </a:p>
          <a:p>
            <a:r>
              <a:rPr lang="fr-FR" dirty="0" smtClean="0"/>
              <a:t>Rechercher de réels responsables: impossibles!</a:t>
            </a:r>
          </a:p>
          <a:p>
            <a:r>
              <a:rPr lang="fr-FR" dirty="0" smtClean="0"/>
              <a:t>Dépasser les institutionnels: impossible!</a:t>
            </a:r>
          </a:p>
          <a:p>
            <a:r>
              <a:rPr lang="fr-FR" dirty="0" smtClean="0"/>
              <a:t>Déranger les institutionnels: impensable/impossible!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additive="base">
                                        <p:cTn id="3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t>Problématique</a:t>
            </a:r>
            <a:r>
              <a:rPr lang="fr-FR" dirty="0" smtClean="0"/>
              <a:t> </a:t>
            </a:r>
            <a:endParaRPr lang="fr-FR" dirty="0"/>
          </a:p>
        </p:txBody>
      </p:sp>
      <p:sp>
        <p:nvSpPr>
          <p:cNvPr id="3" name="ZoneTexte 2"/>
          <p:cNvSpPr txBox="1"/>
          <p:nvPr/>
        </p:nvSpPr>
        <p:spPr>
          <a:xfrm>
            <a:off x="323528" y="2132856"/>
            <a:ext cx="8552341" cy="1815882"/>
          </a:xfrm>
          <a:prstGeom prst="rect">
            <a:avLst/>
          </a:prstGeom>
          <a:noFill/>
        </p:spPr>
        <p:txBody>
          <a:bodyPr wrap="none" rtlCol="0">
            <a:spAutoFit/>
          </a:bodyPr>
          <a:lstStyle/>
          <a:p>
            <a:pPr algn="ctr"/>
            <a:r>
              <a:rPr lang="fr-FR" sz="2800" dirty="0" smtClean="0"/>
              <a:t>Comment </a:t>
            </a:r>
          </a:p>
          <a:p>
            <a:pPr algn="ctr"/>
            <a:r>
              <a:rPr lang="fr-FR" sz="2800" dirty="0" smtClean="0"/>
              <a:t>produire des connaissances scientifiques</a:t>
            </a:r>
          </a:p>
          <a:p>
            <a:pPr algn="ctr"/>
            <a:r>
              <a:rPr lang="fr-FR" sz="2800" dirty="0" smtClean="0"/>
              <a:t> en sciences humaines </a:t>
            </a:r>
          </a:p>
          <a:p>
            <a:pPr algn="ctr"/>
            <a:r>
              <a:rPr lang="fr-FR" sz="2800" dirty="0" smtClean="0"/>
              <a:t>en se détachant du mercantilisme et du clientélisme?</a:t>
            </a:r>
            <a:endParaRPr lang="fr-FR"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t>Méthode d’analyse</a:t>
            </a:r>
            <a:endParaRPr lang="fr-FR" b="1" dirty="0"/>
          </a:p>
        </p:txBody>
      </p:sp>
      <p:sp>
        <p:nvSpPr>
          <p:cNvPr id="3" name="Espace réservé du contenu 2"/>
          <p:cNvSpPr>
            <a:spLocks noGrp="1"/>
          </p:cNvSpPr>
          <p:nvPr>
            <p:ph sz="quarter" idx="1"/>
          </p:nvPr>
        </p:nvSpPr>
        <p:spPr>
          <a:xfrm>
            <a:off x="179512" y="1484784"/>
            <a:ext cx="8662736" cy="4572000"/>
          </a:xfrm>
        </p:spPr>
        <p:txBody>
          <a:bodyPr>
            <a:normAutofit/>
          </a:bodyPr>
          <a:lstStyle/>
          <a:p>
            <a:r>
              <a:rPr lang="fr-FR" dirty="0" smtClean="0"/>
              <a:t>Détermination des aspects négatifs des productions</a:t>
            </a:r>
          </a:p>
          <a:p>
            <a:r>
              <a:rPr lang="fr-FR" dirty="0" smtClean="0"/>
              <a:t>Fixation sur les aspects estimés négatifs</a:t>
            </a:r>
          </a:p>
          <a:p>
            <a:r>
              <a:rPr lang="fr-FR" dirty="0" smtClean="0"/>
              <a:t>Tous les aspects positifs ont été mis de côté</a:t>
            </a:r>
          </a:p>
          <a:p>
            <a:r>
              <a:rPr lang="fr-FR" dirty="0" smtClean="0"/>
              <a:t>Choix et diversification des domaines abordés</a:t>
            </a:r>
          </a:p>
          <a:p>
            <a:r>
              <a:rPr lang="fr-FR" dirty="0" smtClean="0"/>
              <a:t>Évaluation fonctionnelle de corrélations avec les réalités, les dynamiques et les évolutions</a:t>
            </a:r>
          </a:p>
          <a:p>
            <a:r>
              <a:rPr lang="fr-FR" dirty="0" smtClean="0"/>
              <a:t>Comparaison </a:t>
            </a:r>
          </a:p>
          <a:p>
            <a:r>
              <a:rPr lang="fr-FR" dirty="0" smtClean="0"/>
              <a:t>Appartenance des auteurs, citations…</a:t>
            </a:r>
          </a:p>
          <a:p>
            <a:r>
              <a:rPr lang="fr-FR" dirty="0" smtClean="0"/>
              <a:t>Place donnée aux extérieurs, à la différence, ouverture</a:t>
            </a:r>
          </a:p>
          <a:p>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16632"/>
            <a:ext cx="8534400" cy="1112168"/>
          </a:xfrm>
        </p:spPr>
        <p:txBody>
          <a:bodyPr>
            <a:normAutofit fontScale="90000"/>
          </a:bodyPr>
          <a:lstStyle/>
          <a:p>
            <a:pPr algn="r"/>
            <a:r>
              <a:rPr lang="fr-FR" b="1" dirty="0" smtClean="0"/>
              <a:t>Les réalités que nous ne voulons pas voir : </a:t>
            </a:r>
            <a:br>
              <a:rPr lang="fr-FR" b="1" dirty="0" smtClean="0"/>
            </a:br>
            <a:r>
              <a:rPr lang="fr-FR" sz="2700" b="1" dirty="0" smtClean="0">
                <a:solidFill>
                  <a:srgbClr val="C00000"/>
                </a:solidFill>
              </a:rPr>
              <a:t>une forme de perversion</a:t>
            </a:r>
            <a:endParaRPr lang="fr-FR" sz="2700" b="1" dirty="0">
              <a:solidFill>
                <a:srgbClr val="C00000"/>
              </a:solidFill>
            </a:endParaRPr>
          </a:p>
        </p:txBody>
      </p:sp>
      <p:sp>
        <p:nvSpPr>
          <p:cNvPr id="3" name="Espace réservé du contenu 2"/>
          <p:cNvSpPr>
            <a:spLocks noGrp="1"/>
          </p:cNvSpPr>
          <p:nvPr>
            <p:ph sz="quarter" idx="1"/>
          </p:nvPr>
        </p:nvSpPr>
        <p:spPr/>
        <p:txBody>
          <a:bodyPr/>
          <a:lstStyle/>
          <a:p>
            <a:r>
              <a:rPr lang="fr-FR" dirty="0" smtClean="0"/>
              <a:t>Les réalités ne rentrent pas dans les idéaux</a:t>
            </a:r>
          </a:p>
          <a:p>
            <a:r>
              <a:rPr lang="fr-FR" dirty="0" smtClean="0"/>
              <a:t>Les idéaux télécommandent la lecture du monde</a:t>
            </a:r>
          </a:p>
          <a:p>
            <a:r>
              <a:rPr lang="fr-FR" dirty="0" smtClean="0"/>
              <a:t>Au service d’un système: ça fonctionne!</a:t>
            </a:r>
          </a:p>
          <a:p>
            <a:r>
              <a:rPr lang="fr-FR" dirty="0" smtClean="0"/>
              <a:t>Appartenance, la méthode pour repoussoir  </a:t>
            </a:r>
          </a:p>
          <a:p>
            <a:r>
              <a:rPr lang="fr-FR" dirty="0" smtClean="0"/>
              <a:t>Clientèles échanges de bons procédés</a:t>
            </a:r>
          </a:p>
          <a:p>
            <a:r>
              <a:rPr lang="fr-FR" dirty="0" smtClean="0"/>
              <a:t>Réseaux fermés, prétendument ouverts</a:t>
            </a:r>
          </a:p>
          <a:p>
            <a:r>
              <a:rPr lang="fr-FR" dirty="0" smtClean="0"/>
              <a:t>Hégémonie de la scientométrie</a:t>
            </a:r>
          </a:p>
          <a:p>
            <a:r>
              <a:rPr lang="fr-FR" dirty="0" smtClean="0"/>
              <a:t>Le cursus, la normalité voire la normalisation</a:t>
            </a:r>
          </a:p>
          <a:p>
            <a:r>
              <a:rPr lang="fr-FR" dirty="0" smtClean="0"/>
              <a:t>Le silence total, on vit avec… </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additive="base">
                                        <p:cTn id="3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188640"/>
            <a:ext cx="8964488" cy="1008112"/>
          </a:xfrm>
        </p:spPr>
        <p:txBody>
          <a:bodyPr>
            <a:normAutofit/>
          </a:bodyPr>
          <a:lstStyle/>
          <a:p>
            <a:pPr algn="l"/>
            <a:r>
              <a:rPr lang="fr-FR" sz="2800" b="1" dirty="0" smtClean="0"/>
              <a:t>Les causes et l’absence de responsabilisation : </a:t>
            </a:r>
            <a:r>
              <a:rPr lang="fr-FR" sz="2800" b="1" dirty="0" smtClean="0">
                <a:solidFill>
                  <a:srgbClr val="C00000"/>
                </a:solidFill>
              </a:rPr>
              <a:t>ce qui mène à la perversion</a:t>
            </a:r>
            <a:endParaRPr lang="fr-FR" sz="2800" b="1" dirty="0">
              <a:solidFill>
                <a:srgbClr val="C00000"/>
              </a:solidFill>
            </a:endParaRPr>
          </a:p>
        </p:txBody>
      </p:sp>
      <p:sp>
        <p:nvSpPr>
          <p:cNvPr id="3" name="Espace réservé du contenu 2"/>
          <p:cNvSpPr>
            <a:spLocks noGrp="1"/>
          </p:cNvSpPr>
          <p:nvPr>
            <p:ph sz="quarter" idx="1"/>
          </p:nvPr>
        </p:nvSpPr>
        <p:spPr>
          <a:xfrm>
            <a:off x="301752" y="1556792"/>
            <a:ext cx="8503920" cy="4542256"/>
          </a:xfrm>
        </p:spPr>
        <p:txBody>
          <a:bodyPr/>
          <a:lstStyle/>
          <a:p>
            <a:r>
              <a:rPr lang="fr-FR" dirty="0" smtClean="0"/>
              <a:t>Absence de l’idée de sanction lors d’abus</a:t>
            </a:r>
          </a:p>
          <a:p>
            <a:r>
              <a:rPr lang="fr-FR" dirty="0" smtClean="0"/>
              <a:t>Éclatement des sciences multiplicité élasticité</a:t>
            </a:r>
          </a:p>
          <a:p>
            <a:r>
              <a:rPr lang="fr-FR" dirty="0" smtClean="0"/>
              <a:t>Projection à très courte échéance</a:t>
            </a:r>
          </a:p>
          <a:p>
            <a:r>
              <a:rPr lang="fr-FR" dirty="0" smtClean="0"/>
              <a:t>Les réseaux  : forme de main mise</a:t>
            </a:r>
          </a:p>
          <a:p>
            <a:r>
              <a:rPr lang="fr-FR" dirty="0" smtClean="0"/>
              <a:t>Inertie face aux évolutions, aux transformations</a:t>
            </a:r>
          </a:p>
          <a:p>
            <a:r>
              <a:rPr lang="fr-FR" dirty="0" smtClean="0"/>
              <a:t>Peur de la réalité</a:t>
            </a:r>
          </a:p>
          <a:p>
            <a:r>
              <a:rPr lang="fr-FR" dirty="0" smtClean="0"/>
              <a:t>Absence de volonté réelle de répondre</a:t>
            </a:r>
          </a:p>
          <a:p>
            <a:r>
              <a:rPr lang="fr-FR" dirty="0" smtClean="0"/>
              <a:t>Reproduction pour renforcer un modèle</a:t>
            </a:r>
          </a:p>
          <a:p>
            <a:r>
              <a:rPr lang="fr-FR" dirty="0" smtClean="0"/>
              <a:t>Intellectualisme (Sokal!) </a:t>
            </a:r>
          </a:p>
          <a:p>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additive="base">
                                        <p:cTn id="3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217</TotalTime>
  <Words>875</Words>
  <Application>Microsoft Office PowerPoint</Application>
  <PresentationFormat>Affichage à l'écran (4:3)</PresentationFormat>
  <Paragraphs>129</Paragraphs>
  <Slides>16</Slides>
  <Notes>0</Notes>
  <HiddenSlides>0</HiddenSlides>
  <MMClips>0</MMClips>
  <ScaleCrop>false</ScaleCrop>
  <HeadingPairs>
    <vt:vector size="4" baseType="variant">
      <vt:variant>
        <vt:lpstr>Thème</vt:lpstr>
      </vt:variant>
      <vt:variant>
        <vt:i4>1</vt:i4>
      </vt:variant>
      <vt:variant>
        <vt:lpstr>Titres des diapositives</vt:lpstr>
      </vt:variant>
      <vt:variant>
        <vt:i4>16</vt:i4>
      </vt:variant>
    </vt:vector>
  </HeadingPairs>
  <TitlesOfParts>
    <vt:vector size="17" baseType="lpstr">
      <vt:lpstr>Civil</vt:lpstr>
      <vt:lpstr>Sciences humaines responsabilisées et ancrées dans la réalité</vt:lpstr>
      <vt:lpstr>Les pieds dans le plat!</vt:lpstr>
      <vt:lpstr>Ce qui nous mène à :</vt:lpstr>
      <vt:lpstr>Structure de la communication</vt:lpstr>
      <vt:lpstr>Contexte: un constat au vitriol… </vt:lpstr>
      <vt:lpstr>Problématique </vt:lpstr>
      <vt:lpstr>Méthode d’analyse</vt:lpstr>
      <vt:lpstr>Les réalités que nous ne voulons pas voir :  une forme de perversion</vt:lpstr>
      <vt:lpstr>Les causes et l’absence de responsabilisation : ce qui mène à la perversion</vt:lpstr>
      <vt:lpstr>Limiter voire éradiquer la perversion!</vt:lpstr>
      <vt:lpstr>Responsabilisation ancrée dans la réalité</vt:lpstr>
      <vt:lpstr>Est-ce réalisable?</vt:lpstr>
      <vt:lpstr>Conclusion </vt:lpstr>
      <vt:lpstr>Présentation PowerPoint</vt:lpstr>
      <vt:lpstr>Bibliographie succincte et sélective:</vt:lpstr>
      <vt:lpstr>Merci pour votre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Sciences humaines responsabilisées et ancrées dans la réalité</dc:title>
  <dc:creator>Utilisateur Windows</dc:creator>
  <cp:lastModifiedBy>Mélissa</cp:lastModifiedBy>
  <cp:revision>39</cp:revision>
  <dcterms:created xsi:type="dcterms:W3CDTF">2011-02-12T07:34:30Z</dcterms:created>
  <dcterms:modified xsi:type="dcterms:W3CDTF">2011-05-24T16:45:37Z</dcterms:modified>
</cp:coreProperties>
</file>